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064" r:id="rId6"/>
    <p:sldId id="2986" r:id="rId7"/>
    <p:sldId id="3081" r:id="rId8"/>
    <p:sldId id="3080" r:id="rId9"/>
    <p:sldId id="3088" r:id="rId10"/>
    <p:sldId id="3089" r:id="rId11"/>
    <p:sldId id="3082" r:id="rId12"/>
    <p:sldId id="3084" r:id="rId13"/>
    <p:sldId id="3083" r:id="rId14"/>
    <p:sldId id="3085" r:id="rId15"/>
    <p:sldId id="3086" r:id="rId16"/>
    <p:sldId id="3087" r:id="rId17"/>
    <p:sldId id="2981" r:id="rId18"/>
    <p:sldId id="3132" r:id="rId19"/>
    <p:sldId id="3134" r:id="rId20"/>
    <p:sldId id="3133" r:id="rId21"/>
    <p:sldId id="3135" r:id="rId22"/>
    <p:sldId id="3136" r:id="rId23"/>
    <p:sldId id="3091" r:id="rId24"/>
    <p:sldId id="3092" r:id="rId25"/>
    <p:sldId id="3102" r:id="rId26"/>
    <p:sldId id="3104" r:id="rId27"/>
    <p:sldId id="3105" r:id="rId28"/>
    <p:sldId id="3106" r:id="rId29"/>
    <p:sldId id="3093" r:id="rId30"/>
    <p:sldId id="3107" r:id="rId31"/>
    <p:sldId id="3108" r:id="rId32"/>
    <p:sldId id="3109" r:id="rId33"/>
    <p:sldId id="3110" r:id="rId34"/>
    <p:sldId id="3094" r:id="rId35"/>
    <p:sldId id="3111" r:id="rId36"/>
    <p:sldId id="3095" r:id="rId37"/>
    <p:sldId id="3112" r:id="rId38"/>
    <p:sldId id="3113" r:id="rId39"/>
    <p:sldId id="3114" r:id="rId40"/>
    <p:sldId id="3096" r:id="rId41"/>
    <p:sldId id="3115" r:id="rId42"/>
    <p:sldId id="3117" r:id="rId43"/>
    <p:sldId id="3116" r:id="rId44"/>
    <p:sldId id="3118" r:id="rId45"/>
    <p:sldId id="3119" r:id="rId46"/>
    <p:sldId id="3097" r:id="rId47"/>
    <p:sldId id="3121" r:id="rId48"/>
    <p:sldId id="3120" r:id="rId49"/>
    <p:sldId id="3122" r:id="rId50"/>
    <p:sldId id="3099" r:id="rId51"/>
    <p:sldId id="3098" r:id="rId52"/>
    <p:sldId id="3100" r:id="rId53"/>
    <p:sldId id="3101" r:id="rId54"/>
    <p:sldId id="3137" r:id="rId55"/>
    <p:sldId id="3138" r:id="rId56"/>
    <p:sldId id="3139" r:id="rId57"/>
    <p:sldId id="3140" r:id="rId58"/>
    <p:sldId id="3141" r:id="rId59"/>
    <p:sldId id="3090" r:id="rId60"/>
    <p:sldId id="3123" r:id="rId61"/>
    <p:sldId id="3124" r:id="rId62"/>
    <p:sldId id="3125" r:id="rId63"/>
    <p:sldId id="3126" r:id="rId64"/>
    <p:sldId id="3127" r:id="rId65"/>
    <p:sldId id="3131" r:id="rId66"/>
    <p:sldId id="3128" r:id="rId67"/>
    <p:sldId id="3129" r:id="rId68"/>
    <p:sldId id="3130" r:id="rId69"/>
    <p:sldId id="3079" r:id="rId70"/>
    <p:sldId id="282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8A1"/>
    <a:srgbClr val="1F1F1F"/>
    <a:srgbClr val="1366A0"/>
    <a:srgbClr val="000000"/>
    <a:srgbClr val="13669E"/>
    <a:srgbClr val="0F1C2A"/>
    <a:srgbClr val="0F1C29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64D19-1505-737F-E112-E3F1AEDBC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2319B5-5361-6E18-0272-7437DC32A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8983FF-14AA-5C9D-C49C-55F60DA4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5CAC2-CA4C-6DE7-ABA0-1F1FDEC1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0BA17-AFF2-582B-F2C0-8BE51F6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7728F-03B6-6FB9-1720-8AE3605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7B952A-9FFE-898E-8963-FC37F1DD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1837D5-77ED-BCD1-D37D-908A51D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E90D9-8436-2D6C-B0B1-88E21B2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76BD13-7CEB-67B9-AB1E-1DEF9B4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579393-F4C0-C653-3A4B-68C55616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2A820D-76D4-0ABB-503B-BC16C4EC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ED3FCE-D10E-9484-5A1B-86849075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5C4B5-300B-2FC4-7DDB-A860E372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D651C4-2A14-AA8E-8B89-3848C70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BDF6-1214-E3C5-8229-D63414E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7B4508-9942-E64E-A2FF-D517F939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BB6376-EC09-D549-0913-8441048E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AFDEF1-7386-F595-E54A-42F18E70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4D7A91-86C8-76C9-0909-3EAE0FCD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E710F-0CA7-7E59-C631-BEBA6FFB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950A4E-085E-6CE9-84F6-2A7631CB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72AC77-658F-C753-66F3-05974BBC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755FC7-0DD8-EFCE-1EE9-9174113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367027-E91E-DAB5-6E7B-45BF3170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F1DBB-6D35-C0B5-5BB7-20E0B8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8E8DE0-F1B0-8B67-DDD2-FEAB4379D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E9B24-4975-4A3B-EFB6-EFA7E24A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033A02-5280-B868-C1AF-1F6BDA1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070AED-382E-AD5F-84A1-DCEE59D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B5C0F6-5F1D-4BC2-3AFF-183D3249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ABCAD-D1B0-0EE8-6244-1327DF5A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CDF362-5308-8621-9873-435982D2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7F18CC-4645-595D-640B-6223892C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4471AD3-A0C0-1219-C4B3-D251F14E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019DAD-00EF-1A7B-83C0-42F86E63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0AA72-2981-7A2F-056E-48FF897A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8B9F-2F79-FEEF-F172-E60F6B8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352682-4230-E342-39D2-084F2524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975A-B233-703F-7724-C5DF9801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E77081-809F-18FE-8B5D-B5EF5894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A9389F-ED09-6D18-6B80-292BBA15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E79986-16B9-3686-0B95-D4E31D6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F4946F-05A4-7D84-4E39-676343CE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F0928E-A767-0153-231A-012B7374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3C5988-D2DE-A026-3863-AE0F17A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3E6-A6B8-1856-4D4D-E07727CF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8570C6-2E72-7D99-C699-3DBFDDF8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9F799-6FCC-6E97-D7F5-AB58B425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EC6589-17DD-C6FF-1ED3-E506B323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08F3A3-1952-3B28-8364-EDCD85A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99E4B-CC80-9408-3E39-82ADD3FC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82E22-41BB-F04C-04B9-EC9E8E31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08492F-EAE3-68E6-2727-E8879D61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CA33A9-04BA-8BC9-C8D7-CCCE39EF7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A6FB0-CE48-F347-65DD-A044A84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4532A2-D988-51B5-D0BF-542AA865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CA04F3-3E9A-8C66-7E5C-2B2A49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9AAF3CD-23EE-75DE-CD74-FAD942B9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5FB223-1F91-233B-5A82-1B2C6F15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84DFC8-0486-5229-E366-D4F1761B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482-EDB6-44D7-9472-CD71C2272A2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1DAB5-E926-DAA8-7588-ECF09C53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33ACA3-DD8E-66BC-B278-3145A6CC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tpgi.com/arc-platform/arc-toolki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hromewebstore.google.com/detail/screen-reader/kgejglhpjiefppelpmljglcjbhoiplfn?hl=en-US&amp;utm_source=ext_sideba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npmjs.com/package/jest-ax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codem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eveloper.mozilla.org/en-US/docs/Web/Accessibility/ARIA/Roles/navigation_rol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npmjs.com/package/jest-axe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quickref/?currentsidebar=%23col_customize" TargetMode="External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social/BlobServlet?docId=14840&amp;langId=e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eur-lex.europa.eu/legal-content/NL/TXT/HTML/?uri=CELEX:52015SC0265&amp;from=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0500"/>
            <a:ext cx="12192000" cy="176282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3669E"/>
                </a:solidFill>
              </a:rPr>
              <a:t>Enhancing usability and compliance</a:t>
            </a:r>
            <a:br>
              <a:rPr lang="en-GB" dirty="0">
                <a:solidFill>
                  <a:srgbClr val="13669E"/>
                </a:solidFill>
              </a:rPr>
            </a:br>
            <a:r>
              <a:rPr lang="en-GB" sz="4000" dirty="0">
                <a:solidFill>
                  <a:srgbClr val="0A1543"/>
                </a:solidFill>
              </a:rPr>
              <a:t>through an a11y workflow</a:t>
            </a:r>
            <a:endParaRPr lang="en-NL" sz="4400" dirty="0">
              <a:solidFill>
                <a:srgbClr val="0A15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676"/>
            <a:ext cx="12192000" cy="190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FA75F-FF86-FF2E-C5B8-751BE4675C6F}"/>
              </a:ext>
            </a:extLst>
          </p:cNvPr>
          <p:cNvSpPr/>
          <p:nvPr/>
        </p:nvSpPr>
        <p:spPr>
          <a:xfrm>
            <a:off x="10384221" y="4903075"/>
            <a:ext cx="1644868" cy="16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16" name="Picture 15" descr="A blue and white icons with black text&#10;&#10;Description automatically generated">
            <a:extLst>
              <a:ext uri="{FF2B5EF4-FFF2-40B4-BE49-F238E27FC236}">
                <a16:creationId xmlns:a16="http://schemas.microsoft.com/office/drawing/2014/main" id="{62AC902A-7B46-D46E-8D0E-B2365774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" y="2754558"/>
            <a:ext cx="11832116" cy="20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There is however an exemptions for small businesses. Your company is considered a small business if it has neither: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than 2 million turnover.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than 10 employees.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Exemptions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 European Commission will enforce the law through representatives in all 27 EU countries. In the Netherlands it will be enforces by 6 bodies including AFM and ACM.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Enforcement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0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When a company doesn’t comply with EEA it will be held accountable to: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Pay a fine. 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Remediate the problem of inaccessibility.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Sanctions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13669E"/>
                </a:solidFill>
              </a:rPr>
              <a:t>Making web products accessible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600" dirty="0"/>
              <a:t>In a moment we will use 4 tools to measure accessibility in a way that we can cover most of the issues.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Arc toolkit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/>
              <a:t>Chromevox</a:t>
            </a:r>
            <a:r>
              <a:rPr lang="en-US" sz="2600" dirty="0"/>
              <a:t> </a:t>
            </a:r>
            <a:r>
              <a:rPr lang="en-US" sz="2600" dirty="0" err="1"/>
              <a:t>screenreader</a:t>
            </a:r>
            <a:endParaRPr lang="en-US" sz="2600" dirty="0"/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Jest-axe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ChatGPT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A11y tools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Quickly uncover and resolve accessibility issues on any web page with </a:t>
            </a:r>
            <a:r>
              <a:rPr lang="en-US" dirty="0" err="1"/>
              <a:t>TPGi’s</a:t>
            </a:r>
            <a:r>
              <a:rPr lang="en-US" dirty="0"/>
              <a:t> single-page, on-demand, accessibility testing tool.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https://www.tpgi.com/arc-platform/arc-toolkit/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Arc toolkit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9DFBB-5F51-C0C9-1183-2D693625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63" y="1103376"/>
            <a:ext cx="3821933" cy="51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9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Chrome Screen reader extension is a showcase of a fully featured screen reader for the web built using only web technologies such as html and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hlinkClick r:id="rId2"/>
              </a:rPr>
              <a:t>ChromeVox</a:t>
            </a:r>
            <a:r>
              <a:rPr lang="en-US" dirty="0">
                <a:hlinkClick r:id="rId2"/>
              </a:rPr>
              <a:t> screen reader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3669E"/>
                </a:solidFill>
              </a:rPr>
              <a:t>ChromeVox</a:t>
            </a:r>
            <a:r>
              <a:rPr lang="en-US" sz="3200" dirty="0">
                <a:solidFill>
                  <a:srgbClr val="13669E"/>
                </a:solidFill>
              </a:rPr>
              <a:t> screen reader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D3F69-47F4-F43E-8B01-00DCD1150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86" y="2028997"/>
            <a:ext cx="332468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9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Custom Jest matcher for axe for testing accessibility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Jest-axe package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62EB-0CE6-BF40-9794-4C83F7398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017" y="2028997"/>
            <a:ext cx="400105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4607873" cy="4426666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ChatGPT is a chatbot and virtual assistant developed by OpenAI and launched on November 30, 2022. Based on large language models, it enables users to refine and steer a conversation towards a desired length, format, style, level of detail, and language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https://chatgpt.com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Chat-GPT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B835F-213B-3C9F-F65F-177028271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68" y="2209646"/>
            <a:ext cx="514421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fbeelding met Menselijk gezicht, bril, persoon, Kin&#10;&#10;Automatisch gegenereerde beschrijving">
            <a:extLst>
              <a:ext uri="{FF2B5EF4-FFF2-40B4-BE49-F238E27FC236}">
                <a16:creationId xmlns:a16="http://schemas.microsoft.com/office/drawing/2014/main" id="{862BEDB0-4594-BA88-287D-BCC9BB00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714993"/>
            <a:ext cx="2936164" cy="283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/>
            </a:br>
            <a:r>
              <a:rPr lang="en-US" sz="2800" b="1" kern="1200">
                <a:latin typeface="+mj-lt"/>
                <a:ea typeface="+mj-ea"/>
                <a:cs typeface="+mj-cs"/>
              </a:rPr>
              <a:t>Rodney Wormsbecher </a:t>
            </a:r>
            <a:endParaRPr lang="en-US" sz="2800" b="1" kern="1200">
              <a:latin typeface="+mj-lt"/>
              <a:cs typeface="Calibri Light"/>
            </a:endParaRPr>
          </a:p>
          <a:p>
            <a:pPr algn="ctr"/>
            <a:br>
              <a:rPr lang="en-US" sz="1300" kern="1200"/>
            </a:br>
            <a:br>
              <a:rPr lang="en-US" sz="1300" kern="1200"/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3"/>
              </a:rPr>
              <a:t>https://www.linkedin.com/in/rocodemy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973" y="1956074"/>
            <a:ext cx="2396357" cy="2346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/>
              <a:t>In the coming slides we will take a look for the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10 rules of accessibility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D16FD-F416-D5E1-C579-8AD8DCA4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0" y="0"/>
            <a:ext cx="1202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Use proper HTML5 tags to differentiate layout </a:t>
            </a:r>
            <a:r>
              <a:rPr lang="en-US" dirty="0" err="1"/>
              <a:t>elemens</a:t>
            </a:r>
            <a:r>
              <a:rPr lang="en-US" dirty="0"/>
              <a:t> like: </a:t>
            </a:r>
            <a:r>
              <a:rPr lang="en-GB" dirty="0"/>
              <a:t>&lt;header&gt;, &lt;main&gt;, &lt;article&gt;, &lt;section&gt;, &lt;footer&gt;, and &lt;nav&gt; 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Use proper headings and text elements to create a logical hierarchy of content. &lt;h1&gt;, &lt;h2&gt;, &lt;h3&gt;, &lt;p&gt;, &lt;</a:t>
            </a:r>
            <a:r>
              <a:rPr lang="en-GB" dirty="0" err="1"/>
              <a:t>em</a:t>
            </a:r>
            <a:r>
              <a:rPr lang="en-GB" dirty="0"/>
              <a:t>&gt;, &lt;sup&gt;</a:t>
            </a:r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1 Use semantic HTML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5DDC5-D82F-85C9-24A9-F5756EEF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204602"/>
            <a:ext cx="824027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What’s wrong with this semantics.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7F8B7-80EC-A124-CEB2-E1C6D1FB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861"/>
            <a:ext cx="12192000" cy="49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What’s wrong with this semantics.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B45EB-BCFC-E814-D423-EAFE5868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997"/>
            <a:ext cx="12192000" cy="265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0D434-834B-8F3C-A190-15F056CC38D7}"/>
              </a:ext>
            </a:extLst>
          </p:cNvPr>
          <p:cNvSpPr txBox="1"/>
          <p:nvPr/>
        </p:nvSpPr>
        <p:spPr>
          <a:xfrm>
            <a:off x="0" y="63512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168A1"/>
                </a:solidFill>
              </a:rPr>
              <a:t>Prompt: I want to make this html page more accessible, could you please help me to fix accessibility issues up to WCAG 2.2?</a:t>
            </a:r>
            <a:endParaRPr lang="en-US" dirty="0">
              <a:solidFill>
                <a:srgbClr val="1168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41ACE-A721-2F58-FF03-1C26B799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37" y="0"/>
            <a:ext cx="8173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Use descriptive alt texts to describe images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Make sure you either provide transcripts or captions for video and audio.</a:t>
            </a:r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2 Provide text equivalents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82D7A-6542-4358-5A86-008EE48F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85" y="1530951"/>
            <a:ext cx="9354030" cy="41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0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Provide text alternatives.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89AC6-F87F-2300-B8E3-E77EB4FF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535"/>
            <a:ext cx="12192000" cy="52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What’s wrong with this semantics.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0D434-834B-8F3C-A190-15F056CC38D7}"/>
              </a:ext>
            </a:extLst>
          </p:cNvPr>
          <p:cNvSpPr txBox="1"/>
          <p:nvPr/>
        </p:nvSpPr>
        <p:spPr>
          <a:xfrm>
            <a:off x="0" y="63512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168A1"/>
                </a:solidFill>
              </a:rPr>
              <a:t>Prompt: </a:t>
            </a:r>
            <a:r>
              <a:rPr lang="en-US" dirty="0">
                <a:solidFill>
                  <a:srgbClr val="1168A1"/>
                </a:solidFill>
              </a:rPr>
              <a:t>Could you please make this code more accessible complying with WCAG 2.2?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BC96D-EF8E-B123-ABFE-84B0F20E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0" y="1099501"/>
            <a:ext cx="766869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1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Visually impaired and blind users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Cognitive disabled users.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Users suffering from epilepsy.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Limb loss users.</a:t>
            </a:r>
          </a:p>
          <a:p>
            <a:pPr algn="l">
              <a:lnSpc>
                <a:spcPct val="150000"/>
              </a:lnSpc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W</a:t>
            </a:r>
            <a:r>
              <a:rPr lang="en-US" sz="3200" dirty="0">
                <a:solidFill>
                  <a:srgbClr val="13669E"/>
                </a:solidFill>
              </a:rPr>
              <a:t>ho has ever dealt with accessibility on web products?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4C954-65A6-E6DD-B480-5A2E3DF1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799733"/>
            <a:ext cx="791638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all interactive elements (links, buttons, form fields) are accessible via keyboard navigation ([tab key]  or [shift] + [tab]).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Use CSS to highlight currently focussed elements via ‘:focus-visible’, ‘outline’ or ‘border’ properties.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3 Keyboard accessibility and focus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C7B6E-A0C2-9DCE-88AE-54F105D7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37626"/>
            <a:ext cx="793543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9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Use ARIA roles to enhance the accessibility of dynamic content and complex  areas. For example, role="navigation" for navigation menus.</a:t>
            </a:r>
            <a:br>
              <a:rPr lang="en-GB" dirty="0"/>
            </a:b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Provide ARIA labels to give additional context to elements (e.g., aria-label="Main Menu"), but only if there is no HTML5 element available.</a:t>
            </a:r>
          </a:p>
          <a:p>
            <a:pPr algn="l">
              <a:lnSpc>
                <a:spcPct val="150000"/>
              </a:lnSpc>
            </a:pPr>
            <a:br>
              <a:rPr lang="en-GB" dirty="0">
                <a:hlinkClick r:id="rId2"/>
              </a:rPr>
            </a:br>
            <a:r>
              <a:rPr lang="en-GB" dirty="0">
                <a:hlinkClick r:id="rId2"/>
              </a:rPr>
              <a:t>https://developer.mozilla.org/en-US/docs/Web/Accessibility/ARIA/Roles/navigation_role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4 Use ARIA roles and landmarks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9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4355F-6FFE-3BA5-C055-3F41C9C6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22" y="0"/>
            <a:ext cx="7438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Even though the page already is fully compliant with WCAG 2.2 we can still improve a lot for screen readers with ARIA-WAI attributes.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4 Use ARIA roles and landmarks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A02E0-A14F-D01D-453E-1E4ADD8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65" y="0"/>
            <a:ext cx="862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the contrast ratio between text and background is sufficient. (minimum 4.5:1 for normal text, 3:1 for large text)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Make sure to not rely only on </a:t>
            </a:r>
            <a:r>
              <a:rPr lang="en-GB" dirty="0" err="1"/>
              <a:t>color</a:t>
            </a:r>
            <a:r>
              <a:rPr lang="en-GB" dirty="0"/>
              <a:t> to convey important information. Use text or symbols as well.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ADED6-5D65-11CE-369F-A1322DE4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87" y="0"/>
            <a:ext cx="612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0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4EEBDB-F8F9-9B41-6117-15E6C666D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50445-D9C8-4FD6-2C1B-C3D7F865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473"/>
            <a:ext cx="12192000" cy="3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688A4-01E2-82C8-6B73-4B81BB1D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3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We can use ChatGPT to easily help us to calculate a 5:1 contrast for any </a:t>
            </a:r>
            <a:r>
              <a:rPr lang="en-GB" dirty="0" err="1"/>
              <a:t>color</a:t>
            </a:r>
            <a:r>
              <a:rPr lang="en-GB" dirty="0"/>
              <a:t>. Let’ look at it in 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5 </a:t>
            </a:r>
            <a:r>
              <a:rPr lang="en-GB" sz="3200" dirty="0" err="1">
                <a:solidFill>
                  <a:srgbClr val="13669E"/>
                </a:solidFill>
              </a:rPr>
              <a:t>Color</a:t>
            </a:r>
            <a:r>
              <a:rPr lang="en-GB" sz="3200" dirty="0">
                <a:solidFill>
                  <a:srgbClr val="13669E"/>
                </a:solidFill>
              </a:rPr>
              <a:t>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5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5 Color contrasts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FD640E0-52ED-E15C-71DF-B8503E225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0D434-834B-8F3C-A190-15F056CC38D7}"/>
              </a:ext>
            </a:extLst>
          </p:cNvPr>
          <p:cNvSpPr txBox="1"/>
          <p:nvPr/>
        </p:nvSpPr>
        <p:spPr>
          <a:xfrm>
            <a:off x="0" y="63512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168A1"/>
                </a:solidFill>
              </a:rPr>
              <a:t>Prompt: </a:t>
            </a:r>
            <a:r>
              <a:rPr lang="en-US" dirty="0">
                <a:solidFill>
                  <a:srgbClr val="1168A1"/>
                </a:solidFill>
              </a:rPr>
              <a:t>Can you create a contrast 5:1 for </a:t>
            </a:r>
            <a:r>
              <a:rPr lang="en-US" dirty="0" err="1">
                <a:solidFill>
                  <a:srgbClr val="1168A1"/>
                </a:solidFill>
              </a:rPr>
              <a:t>efffff</a:t>
            </a:r>
            <a:endParaRPr lang="en-US" dirty="0">
              <a:solidFill>
                <a:srgbClr val="1168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864C1-D4BE-1F37-D50C-B22D7042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91" y="2285840"/>
            <a:ext cx="664937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93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8A36-CBBC-DD48-7976-73A528A5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95" y="0"/>
            <a:ext cx="632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Associate every form element with a &lt;label&gt; tag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lang="en-GB" dirty="0"/>
              <a:t>Provide clear instructions and error messages.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6 Make forms accessible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73CAD-2A77-D0F9-600D-F214AAE8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65" y="0"/>
            <a:ext cx="907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6 Make forms accessible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0FEB9E-C58D-7272-727D-DB9F41975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6A3C7-8527-CB6C-36E9-FF14AB52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997"/>
            <a:ext cx="12192000" cy="44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78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36F5022-EEBB-9023-8072-10013E50A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5E-F69B-AE5D-B16B-4C37976D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59" y="0"/>
            <a:ext cx="679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49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Ensure your website is responsive and works well on various devices and screen sizes.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Ensure content is accessible and functional when zoomed up to 200%.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7 Responsive Design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Regularly test your website with screen readers like NVDA, JAWS, or </a:t>
            </a:r>
            <a:r>
              <a:rPr lang="en-GB" dirty="0" err="1"/>
              <a:t>VoiceOver</a:t>
            </a:r>
            <a:r>
              <a:rPr lang="en-GB" dirty="0"/>
              <a:t> to ensure content is accessible.</a:t>
            </a:r>
            <a:br>
              <a:rPr lang="en-GB" dirty="0"/>
            </a:br>
            <a:br>
              <a:rPr lang="en-GB" dirty="0"/>
            </a:b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Use offscreen text (e.g., </a:t>
            </a:r>
            <a:r>
              <a:rPr lang="en-US" altLang="en-US" b="1" dirty="0">
                <a:solidFill>
                  <a:srgbClr val="0D0D0D"/>
                </a:solidFill>
                <a:latin typeface="ui-monospace"/>
              </a:rPr>
              <a:t>position: absolute; left: -9999px;</a:t>
            </a: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) to provide additional context for screen reader users without displaying it visually.</a:t>
            </a:r>
            <a:r>
              <a:rPr lang="en-US" altLang="en-US" sz="8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8 Test with screen readers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10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Provide users with control over time-based media (e.g., the ability to pause, stop, and adjust the volume)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Avoid or provide options to extend time limits</a:t>
            </a:r>
            <a:r>
              <a:rPr lang="en-US" altLang="en-US" dirty="0">
                <a:solidFill>
                  <a:srgbClr val="0D0D0D"/>
                </a:solidFill>
                <a:latin typeface="ui-sans-serif"/>
              </a:rPr>
              <a:t>.</a:t>
            </a:r>
            <a:r>
              <a:rPr lang="en-US" altLang="en-US" sz="8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9 Avoid Time-Based Media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0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749E-C82F-2041-5115-565B2908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714" y="0"/>
            <a:ext cx="1306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Use accessibility evaluation tools like Axe, WAVE, or Lighthouse to identify and fix issues.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Collect feedback from users with disabilities to continuously improve accessibility. E.g. GATT tests.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10 Continuous Testing and Improvement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8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Jest-axe is a package that combines the AXE </a:t>
            </a:r>
            <a:r>
              <a:rPr lang="en-GB" dirty="0" err="1"/>
              <a:t>devtools</a:t>
            </a:r>
            <a:r>
              <a:rPr lang="en-GB" dirty="0"/>
              <a:t> with Jest as a test runner. It enables developers to catch some of the basic accessibility errors during automatic testing.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11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1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First we install the packages.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npm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 install --save-dev jest jest-axe jest-environment-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jsdom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br>
              <a:rPr lang="en-GB" dirty="0">
                <a:highlight>
                  <a:srgbClr val="808080"/>
                </a:highlight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npm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 install --save-dev @types/jest-axe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A5DC41B-7B70-AC18-DDB7-FB6A0876B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install --save-dev @types/jest-axe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66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Once it is set up we can use it in our unit tests.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1CD60-4D9F-2BAE-F4AD-8B462D12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56" y="3142039"/>
            <a:ext cx="5706271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7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It will give the following error:</a:t>
            </a:r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30F8F-52C2-6468-2B43-5469EA2E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7" y="2972776"/>
            <a:ext cx="9358604" cy="29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dirty="0"/>
              <a:t>It can be used with any major testing framework and can be set up globally. For information how to do that please visit. 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https://www.npmjs.com/package/jest-axe</a:t>
            </a: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  <a:p>
            <a:pPr algn="l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to use Jest-axe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D8716A-1E37-7E4A-347D-A096C91B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184731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7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So what now?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0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F60F0-6038-08DA-89E2-13913B49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872"/>
            <a:ext cx="12192000" cy="69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7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7488-8253-9875-7275-4E188C61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1"/>
            <a:ext cx="12202668" cy="72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3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866BC-06CD-0A16-AA18-3DC2AD3F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1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The EEA uses the WCAG guidelines for rules companies should adhere. Currently it states that companies should adhere to WCAG 2.2 level AA. </a:t>
            </a:r>
          </a:p>
          <a:p>
            <a:pPr algn="l">
              <a:lnSpc>
                <a:spcPct val="150000"/>
              </a:lnSpc>
            </a:pP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rgbClr val="1168A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https://www.w3.org/TR/WCAG22/</a:t>
            </a:r>
            <a:endParaRPr lang="en-US" dirty="0">
              <a:solidFill>
                <a:srgbClr val="1168A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168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https://www.w3.org/WAI/WCAG22/quickref/?currentsidebar=%23col_customize</a:t>
            </a:r>
            <a:b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Which industries will be affected?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78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6C17D-2D1F-D86A-E518-CD336F9A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2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96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CA496-FC2E-17AD-0374-18B6D31F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8738" cy="71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90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1019907" y="1101341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What percentage of web pages meet basic a11y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1DBDB-F474-EA45-D4AE-471F83BF4899}"/>
              </a:ext>
            </a:extLst>
          </p:cNvPr>
          <p:cNvSpPr txBox="1"/>
          <p:nvPr/>
        </p:nvSpPr>
        <p:spPr>
          <a:xfrm>
            <a:off x="1019907" y="2031023"/>
            <a:ext cx="1046073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2023 analysis of the </a:t>
            </a:r>
            <a:r>
              <a:rPr lang="en-US" sz="2400" b="1" dirty="0"/>
              <a:t>world’s top 1,000,000 home pages showed that a staggering 96.3%</a:t>
            </a:r>
            <a:r>
              <a:rPr lang="en-US" sz="2400" dirty="0"/>
              <a:t> of all analyzed webpages failed to meet criteria from the Web Content Accessibility Guidelines (WCAG) 2.0 level AA, the world’s most used standard. This is down from </a:t>
            </a:r>
            <a:r>
              <a:rPr lang="en-US" sz="2400" b="1" dirty="0"/>
              <a:t>97.8% in 2019, or just a 1.5% decrease.</a:t>
            </a:r>
          </a:p>
        </p:txBody>
      </p:sp>
    </p:spTree>
    <p:extLst>
      <p:ext uri="{BB962C8B-B14F-4D97-AF65-F5344CB8AC3E}">
        <p14:creationId xmlns:p14="http://schemas.microsoft.com/office/powerpoint/2010/main" val="193574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C840-35AC-1B90-9EFE-77930C96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506" y="-17584"/>
            <a:ext cx="1290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8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475B6-CC9C-F17D-E05B-781314FC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731" y="2659410"/>
            <a:ext cx="12591513" cy="228349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A9792-257A-CEBA-5108-4628147B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84"/>
            <a:ext cx="1224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8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Bol.com</a:t>
            </a:r>
            <a:endParaRPr lang="en-NL" sz="3200" dirty="0">
              <a:solidFill>
                <a:srgbClr val="13669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23EE5-3399-BE70-07AA-9528711C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09309A-C6A8-3A12-E9ED-5BC4FAEC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731" y="2659410"/>
            <a:ext cx="12591513" cy="228349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32F4-42F6-E15F-FC66-217B02B7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43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3669E"/>
                </a:solidFill>
              </a:rPr>
              <a:t>Helpful links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6CC6E8-28F2-DA8C-EA6B-F6B628BB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4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44" y="966610"/>
            <a:ext cx="9144000" cy="876718"/>
          </a:xfrm>
        </p:spPr>
        <p:txBody>
          <a:bodyPr>
            <a:normAutofit fontScale="90000"/>
          </a:bodyPr>
          <a:lstStyle/>
          <a:p>
            <a:r>
              <a:rPr lang="nl-NL" err="1">
                <a:solidFill>
                  <a:srgbClr val="13669E"/>
                </a:solidFill>
              </a:rPr>
              <a:t>Thank</a:t>
            </a:r>
            <a:r>
              <a:rPr lang="nl-NL">
                <a:solidFill>
                  <a:srgbClr val="13669E"/>
                </a:solidFill>
              </a:rPr>
              <a:t> </a:t>
            </a:r>
            <a:r>
              <a:rPr lang="nl-NL" err="1">
                <a:solidFill>
                  <a:srgbClr val="13669E"/>
                </a:solidFill>
              </a:rPr>
              <a:t>you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F964119-B396-3D00-E3C0-A506A4EE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43" y="2673405"/>
            <a:ext cx="1545020" cy="1511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CA69F-E366-00F4-0723-96CDF9B86F03}"/>
              </a:ext>
            </a:extLst>
          </p:cNvPr>
          <p:cNvSpPr txBox="1"/>
          <p:nvPr/>
        </p:nvSpPr>
        <p:spPr>
          <a:xfrm>
            <a:off x="1419106" y="4324866"/>
            <a:ext cx="12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168A1"/>
                </a:solidFill>
              </a:rPr>
              <a:t>Linkedin</a:t>
            </a:r>
            <a:endParaRPr lang="en-US" sz="2400" dirty="0">
              <a:solidFill>
                <a:srgbClr val="1168A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3AE50-62E0-278C-B12B-9C65258D7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46" y="2657367"/>
            <a:ext cx="1486107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9E979B-CD82-E54A-D5D5-CD328341D280}"/>
              </a:ext>
            </a:extLst>
          </p:cNvPr>
          <p:cNvSpPr txBox="1"/>
          <p:nvPr/>
        </p:nvSpPr>
        <p:spPr>
          <a:xfrm>
            <a:off x="5669149" y="4324867"/>
            <a:ext cx="8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168A1"/>
                </a:solidFill>
              </a:rPr>
              <a:t>Repo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FDFFA-87A5-AD2C-2879-1214B47CA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036" y="2641330"/>
            <a:ext cx="1421901" cy="1527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F564C4-B114-ABCA-0153-0B210DE79535}"/>
              </a:ext>
            </a:extLst>
          </p:cNvPr>
          <p:cNvSpPr txBox="1"/>
          <p:nvPr/>
        </p:nvSpPr>
        <p:spPr>
          <a:xfrm>
            <a:off x="9647580" y="432486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168A1"/>
                </a:solidFill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311368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EEDC6CF-E158-9DF0-EE13-8053839F0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35B62-8F3C-DF96-FB97-663A1A79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3"/>
            <a:ext cx="12192000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9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6FDD3-2B1D-C45B-3628-503D6274E171}"/>
              </a:ext>
            </a:extLst>
          </p:cNvPr>
          <p:cNvSpPr txBox="1"/>
          <p:nvPr/>
        </p:nvSpPr>
        <p:spPr>
          <a:xfrm>
            <a:off x="455012" y="6009837"/>
            <a:ext cx="85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report: </a:t>
            </a:r>
            <a:r>
              <a:rPr lang="en-US" dirty="0">
                <a:solidFill>
                  <a:srgbClr val="1366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https://ec.europa.eu/social/BlobServlet?docId=14840&amp;langId=en</a:t>
            </a:r>
            <a:endParaRPr lang="en-US" dirty="0">
              <a:solidFill>
                <a:srgbClr val="1366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9306F-1108-8368-3FB7-B9F7200055AF}"/>
              </a:ext>
            </a:extLst>
          </p:cNvPr>
          <p:cNvSpPr txBox="1"/>
          <p:nvPr/>
        </p:nvSpPr>
        <p:spPr>
          <a:xfrm>
            <a:off x="455011" y="6359799"/>
            <a:ext cx="107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report: </a:t>
            </a:r>
            <a:r>
              <a:rPr lang="en-US" dirty="0">
                <a:solidFill>
                  <a:srgbClr val="1366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https://eur-lex.europa.eu/legal-content/NL/TXT/HTML/?uri=CELEX:52015SC0265&amp;from=EN</a:t>
            </a:r>
            <a:endParaRPr lang="en-US" dirty="0">
              <a:solidFill>
                <a:srgbClr val="1366A0"/>
              </a:solidFill>
            </a:endParaRPr>
          </a:p>
        </p:txBody>
      </p:sp>
      <p:pic>
        <p:nvPicPr>
          <p:cNvPr id="11" name="Picture 10" descr="A blue circle with white text&#10;&#10;Description automatically generated">
            <a:extLst>
              <a:ext uri="{FF2B5EF4-FFF2-40B4-BE49-F238E27FC236}">
                <a16:creationId xmlns:a16="http://schemas.microsoft.com/office/drawing/2014/main" id="{97080BBB-EDA3-FABD-75FD-5481948D1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0" y="2076427"/>
            <a:ext cx="11447260" cy="28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3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News and media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Product and services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Platforms with advertisements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Professional services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Entertainment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dirty="0"/>
              <a:t>telecommunications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669E"/>
                </a:solidFill>
              </a:rPr>
              <a:t>Which industries will be affected?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3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aff117-54c1-4f70-8da1-673f4c0dcf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8BDDEB8856419685E153C75DB462" ma:contentTypeVersion="15" ma:contentTypeDescription="Een nieuw document maken." ma:contentTypeScope="" ma:versionID="5ef8c928816134568ae2afe57a33ee7a">
  <xsd:schema xmlns:xsd="http://www.w3.org/2001/XMLSchema" xmlns:xs="http://www.w3.org/2001/XMLSchema" xmlns:p="http://schemas.microsoft.com/office/2006/metadata/properties" xmlns:ns3="58aa8f7e-a0f0-4d5b-9139-e45f04de6023" xmlns:ns4="aeaff117-54c1-4f70-8da1-673f4c0dcf16" targetNamespace="http://schemas.microsoft.com/office/2006/metadata/properties" ma:root="true" ma:fieldsID="faee33c76e3b3bbd9a8cb16daf8ba4ae" ns3:_="" ns4:_="">
    <xsd:import namespace="58aa8f7e-a0f0-4d5b-9139-e45f04de6023"/>
    <xsd:import namespace="aeaff117-54c1-4f70-8da1-673f4c0dcf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aa8f7e-a0f0-4d5b-9139-e45f04de60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ff117-54c1-4f70-8da1-673f4c0dc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8500B5-65C1-4EA4-9384-1247485B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E0B51-F3B7-4A1D-8643-8BDF3CCC677E}">
  <ds:schemaRefs>
    <ds:schemaRef ds:uri="http://purl.org/dc/dcmitype/"/>
    <ds:schemaRef ds:uri="http://schemas.openxmlformats.org/package/2006/metadata/core-properties"/>
    <ds:schemaRef ds:uri="http://purl.org/dc/elements/1.1/"/>
    <ds:schemaRef ds:uri="aeaff117-54c1-4f70-8da1-673f4c0dcf16"/>
    <ds:schemaRef ds:uri="http://schemas.microsoft.com/office/2006/metadata/properties"/>
    <ds:schemaRef ds:uri="http://schemas.microsoft.com/office/2006/documentManagement/types"/>
    <ds:schemaRef ds:uri="http://purl.org/dc/terms/"/>
    <ds:schemaRef ds:uri="58aa8f7e-a0f0-4d5b-9139-e45f04de602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32E90-C7F3-463A-B725-C313CA3537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aa8f7e-a0f0-4d5b-9139-e45f04de6023"/>
    <ds:schemaRef ds:uri="aeaff117-54c1-4f70-8da1-673f4c0dc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10082</TotalTime>
  <Words>1336</Words>
  <Application>Microsoft Office PowerPoint</Application>
  <PresentationFormat>Widescreen</PresentationFormat>
  <Paragraphs>132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ui-monospace</vt:lpstr>
      <vt:lpstr>ui-sans-serif</vt:lpstr>
      <vt:lpstr>Kantoorthema</vt:lpstr>
      <vt:lpstr>Enhancing usability and compliance through an a11y workflow</vt:lpstr>
      <vt:lpstr> Rodney Wormsbecher      https://www.linkedin.com/in/rocodemy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web products accessible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of UI libraries Architecture and workflow</dc:title>
  <dc:creator>Rodney Wormsbecher</dc:creator>
  <cp:lastModifiedBy>Wormsbecher, Rodney</cp:lastModifiedBy>
  <cp:revision>9</cp:revision>
  <dcterms:created xsi:type="dcterms:W3CDTF">2023-09-01T21:40:50Z</dcterms:created>
  <dcterms:modified xsi:type="dcterms:W3CDTF">2024-06-13T10:40:04Z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0x0101001F6A8BDDEB8856419685E153C75DB462</vt:lpwstr>
  </property>
</Properties>
</file>